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462" y="41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932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1AA0A45-BC50-4241-B31B-68FBA81EC78B}" type="slidenum">
              <a:t>‹nº›</a:t>
            </a:fld>
            <a:endParaRPr lang="pt-BR" sz="14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5195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/>
          <a:p>
            <a:pPr lvl="0"/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pt-BR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932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pt-BR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lvl="0" rtl="0" hangingPunct="0">
              <a:buNone/>
              <a:tabLst/>
              <a:defRPr lang="pt-BR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A64E4A9-8A6A-4B16-B055-68930B528A8E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2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pt-BR" sz="2000" b="0" i="0" u="none" strike="noStrike" kern="1200">
        <a:ln>
          <a:noFill/>
        </a:ln>
        <a:latin typeface="Arial" pitchFamily="18"/>
        <a:ea typeface="DejaVu Sans" pitchFamily="2"/>
        <a:cs typeface="Lohit Hind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279" cy="4720680"/>
          </a:xfrm>
        </p:spPr>
        <p:txBody>
          <a:bodyPr lIns="90000" tIns="45000" rIns="90000" bIns="45000"/>
          <a:lstStyle/>
          <a:p>
            <a:pPr lvl="0"/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72104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ctrTitle"/>
          </p:nvPr>
        </p:nvSpPr>
        <p:spPr>
          <a:xfrm>
            <a:off x="755639" y="2347920"/>
            <a:ext cx="8569440" cy="1620720"/>
          </a:xfrm>
        </p:spPr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1"/>
          </p:nvPr>
        </p:nvSpPr>
        <p:spPr>
          <a:xfrm>
            <a:off x="1512720" y="4282920"/>
            <a:ext cx="7056360" cy="1932119"/>
          </a:xfrm>
        </p:spPr>
        <p:txBody>
          <a:bodyPr anchorCtr="1"/>
          <a:lstStyle>
            <a:lvl1pPr marL="0" indent="0" algn="ctr">
              <a:buNone/>
              <a:defRPr>
                <a:ln>
                  <a:noFill/>
                </a:ln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507679-7C4B-4E8F-B8B8-B26123A6A15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1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07329F-CF92-45EB-B0DA-EE3AED1F308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 txBox="1">
            <a:spLocks noGrp="1"/>
          </p:cNvSpPr>
          <p:nvPr>
            <p:ph type="title" orient="vert"/>
          </p:nvPr>
        </p:nvSpPr>
        <p:spPr>
          <a:xfrm>
            <a:off x="7308720" y="301680"/>
            <a:ext cx="2266920" cy="6456240"/>
          </a:xfrm>
        </p:spPr>
        <p:txBody>
          <a:bodyPr vert="eaVert"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 txBox="1">
            <a:spLocks noGrp="1"/>
          </p:cNvSpPr>
          <p:nvPr>
            <p:ph type="body" orient="vert" idx="1"/>
          </p:nvPr>
        </p:nvSpPr>
        <p:spPr>
          <a:xfrm>
            <a:off x="503280" y="301680"/>
            <a:ext cx="6653159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8544FF-C28D-4487-AB58-83DDBD70BAA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25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DD205D-8CBE-4369-9B33-DFF41096EFF6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B4BE33-AC7B-4180-A56C-C6A42A967D2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6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AD25E5-9464-4812-A1DB-BB53D616C9D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47CC53-42CB-44AD-8672-CFAC5CCCA6B6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8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B47821-2A12-4FAD-98AD-090877FB2B5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88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B9724A-242A-41BC-96F0-0E2D050D88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6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5F254B-96CF-4FBB-972D-D21EBB996C21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43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9EA524-0AB2-4423-8BF1-EDE810A9009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 txBox="1">
            <a:spLocks noGrp="1"/>
          </p:cNvSpPr>
          <p:nvPr>
            <p:ph type="title" idx="4294967295"/>
          </p:nvPr>
        </p:nvSpPr>
        <p:spPr>
          <a:xfrm>
            <a:off x="503999" y="1769040"/>
            <a:ext cx="9071640" cy="49896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32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1FE804-E1A3-4160-B74A-F42C68B60A9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2AA49E-D498-41DC-A0C9-FC759EEDBB3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0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6E118D-FB0D-469A-889B-25668005E07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C558AE-BA61-495F-BEB3-8E9E108B7DB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4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797040" y="4857840"/>
            <a:ext cx="8567640" cy="1501920"/>
          </a:xfrm>
        </p:spPr>
        <p:txBody>
          <a:bodyPr anchor="t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4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797040" y="3203640"/>
            <a:ext cx="8567640" cy="1654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D79174-155A-4D1E-AC28-BA766AFA716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4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9320" cy="49896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28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0"/>
            <a:ext cx="4460760" cy="49896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28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BE78DA-A574-4711-9562-9585183409AA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504719" y="303120"/>
            <a:ext cx="9072720" cy="1258920"/>
          </a:xfrm>
        </p:spPr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504719" y="1692360"/>
            <a:ext cx="4452840" cy="70488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 txBox="1">
            <a:spLocks noGrp="1"/>
          </p:cNvSpPr>
          <p:nvPr>
            <p:ph type="title" idx="4294967295"/>
          </p:nvPr>
        </p:nvSpPr>
        <p:spPr>
          <a:xfrm>
            <a:off x="504719" y="2397240"/>
            <a:ext cx="4452840" cy="43560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24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3"/>
          </p:nvPr>
        </p:nvSpPr>
        <p:spPr>
          <a:xfrm>
            <a:off x="5121360" y="1692360"/>
            <a:ext cx="4456080" cy="70488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 txBox="1">
            <a:spLocks noGrp="1"/>
          </p:cNvSpPr>
          <p:nvPr>
            <p:ph type="title" idx="4294967295"/>
          </p:nvPr>
        </p:nvSpPr>
        <p:spPr>
          <a:xfrm>
            <a:off x="5121360" y="2397240"/>
            <a:ext cx="4456080" cy="43560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24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8" name="Espaço Reservado para Rodapé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9" name="Espaço Reservado para Número de Slid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73E947-22F8-4D49-BE0C-D34405FF3BC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4B761-BC8D-49B8-B547-9E62D155FD95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9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3" name="Espaço Reservado para Rodapé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Número de Slid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6E42A0-15F2-447B-8602-681D11715436}" type="slidenum">
              <a:t>‹nº›</a:t>
            </a:fld>
            <a:endParaRPr lang="pt-BR"/>
          </a:p>
        </p:txBody>
      </p:sp>
      <p:sp>
        <p:nvSpPr>
          <p:cNvPr id="5" name="Título 4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2000" cy="12618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Texto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9240"/>
          </a:xfrm>
        </p:spPr>
        <p:txBody>
          <a:bodyPr/>
          <a:lstStyle>
            <a:lvl1pPr>
              <a:spcAft>
                <a:spcPts val="1417"/>
              </a:spcAft>
              <a:defRPr>
                <a:ln>
                  <a:noFill/>
                </a:ln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9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504719" y="301680"/>
            <a:ext cx="3316320" cy="1279440"/>
          </a:xfrm>
        </p:spPr>
        <p:txBody>
          <a:bodyPr anchor="b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 txBox="1">
            <a:spLocks noGrp="1"/>
          </p:cNvSpPr>
          <p:nvPr>
            <p:ph type="title" idx="4294967295"/>
          </p:nvPr>
        </p:nvSpPr>
        <p:spPr>
          <a:xfrm>
            <a:off x="3941640" y="301680"/>
            <a:ext cx="5635800" cy="645156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sz="32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  <a:br>
              <a:rPr lang="pt-BR"/>
            </a:br>
            <a:r>
              <a:rPr lang="pt-BR"/>
              <a:t>Segundo nível</a:t>
            </a:r>
            <a:br>
              <a:rPr lang="pt-BR"/>
            </a:br>
            <a:r>
              <a:rPr lang="pt-BR"/>
              <a:t>Terceiro nível</a:t>
            </a:r>
            <a:br>
              <a:rPr lang="pt-BR"/>
            </a:br>
            <a:r>
              <a:rPr lang="pt-BR"/>
              <a:t>Quarto nível</a:t>
            </a:r>
            <a:br>
              <a:rPr lang="pt-BR"/>
            </a:br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2"/>
          </p:nvPr>
        </p:nvSpPr>
        <p:spPr>
          <a:xfrm>
            <a:off x="504719" y="1581119"/>
            <a:ext cx="3316320" cy="517212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64C697-7E2D-4C6E-BA53-5FE6C127DBD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1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1976400" y="5291279"/>
            <a:ext cx="6048360" cy="625320"/>
          </a:xfrm>
        </p:spPr>
        <p:txBody>
          <a:bodyPr anchor="b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 txBox="1">
            <a:spLocks noGrp="1"/>
          </p:cNvSpPr>
          <p:nvPr>
            <p:ph type="title" idx="4294967295"/>
          </p:nvPr>
        </p:nvSpPr>
        <p:spPr>
          <a:xfrm>
            <a:off x="1976400" y="674640"/>
            <a:ext cx="6048360" cy="4537080"/>
          </a:xfrm>
        </p:spPr>
        <p:txBody>
          <a:bodyPr anchor="t" anchorCtr="0"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idx="2"/>
          </p:nvPr>
        </p:nvSpPr>
        <p:spPr>
          <a:xfrm>
            <a:off x="1976400" y="5916600"/>
            <a:ext cx="6048360" cy="8874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2EF9BC-D8C5-4966-B84C-7F1C16D61D8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8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endParaRPr lang="pt-BR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pt-BR" sz="32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pt-BR" sz="32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pt-BR" sz="28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pt-BR" sz="24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pt-BR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/>
          <a:lstStyle>
            <a:lvl1pPr lvl="0" rtl="0" hangingPunct="0">
              <a:buNone/>
              <a:tabLst/>
              <a:defRPr lang="pt-BR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09F061E-6A6E-4087-A370-7D342932AD45}" type="slidenum"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0">
        <a:buNone/>
        <a:tabLst/>
        <a:defRPr lang="pt-BR" sz="4400" b="0" i="0" u="none" strike="noStrike" kern="1200">
          <a:ln>
            <a:noFill/>
          </a:ln>
          <a:latin typeface="Arial" pitchFamily="18"/>
          <a:ea typeface="DejaVu Sans" pitchFamily="2"/>
          <a:cs typeface="Lohit Hindi" pitchFamily="2"/>
        </a:defRPr>
      </a:lvl1pPr>
    </p:titleStyle>
    <p:bodyStyle>
      <a:lvl1pPr marL="432000" marR="0" lvl="0" indent="-324000" rtl="0" hangingPunct="0">
        <a:lnSpc>
          <a:spcPct val="100000"/>
        </a:lnSpc>
        <a:spcBef>
          <a:spcPts val="0"/>
        </a:spcBef>
        <a:spcAft>
          <a:spcPts val="1414"/>
        </a:spcAft>
        <a:buSzPct val="45000"/>
        <a:buFont typeface="StarSymbol"/>
        <a:buChar char="●"/>
        <a:tabLst/>
        <a:defRPr lang="pt-BR" sz="3200" b="0" i="0" u="none" strike="noStrike" kern="1200" spc="0" baseline="0">
          <a:solidFill>
            <a:srgbClr val="000000"/>
          </a:solidFill>
          <a:latin typeface="Arial" pitchFamily="18"/>
          <a:ea typeface="DejaVu Sans" pitchFamily="2"/>
          <a:cs typeface="Lohit Hindi" pitchFamily="2"/>
        </a:defRPr>
      </a:lvl1pPr>
      <a:lvl2pPr marL="864000" marR="0" lvl="1" indent="-324000" rtl="0" hangingPunct="1">
        <a:lnSpc>
          <a:spcPct val="100000"/>
        </a:lnSpc>
        <a:spcBef>
          <a:spcPts val="0"/>
        </a:spcBef>
        <a:spcAft>
          <a:spcPts val="1134"/>
        </a:spcAft>
        <a:buSzPct val="45000"/>
        <a:buFont typeface="StarSymbol"/>
        <a:buChar char="●"/>
        <a:tabLst/>
        <a:defRPr lang="pt-BR" sz="2800" b="0" i="0" u="none" strike="noStrike" kern="1200" spc="0" baseline="0">
          <a:solidFill>
            <a:srgbClr val="000000"/>
          </a:solidFill>
          <a:latin typeface="Arial" pitchFamily="18"/>
          <a:ea typeface="DejaVu Sans" pitchFamily="2"/>
          <a:cs typeface="Lohit Hindi" pitchFamily="2"/>
        </a:defRPr>
      </a:lvl2pPr>
      <a:lvl3pPr marL="1296000" marR="0" lvl="2" indent="-288000" rtl="0" hangingPunct="1">
        <a:lnSpc>
          <a:spcPct val="100000"/>
        </a:lnSpc>
        <a:spcBef>
          <a:spcPts val="0"/>
        </a:spcBef>
        <a:spcAft>
          <a:spcPts val="850"/>
        </a:spcAft>
        <a:buSzPct val="75000"/>
        <a:buFont typeface="StarSymbol"/>
        <a:buChar char="–"/>
        <a:tabLst/>
        <a:defRPr lang="pt-BR" sz="2400" b="0" i="0" u="none" strike="noStrike" kern="1200" spc="0" baseline="0">
          <a:solidFill>
            <a:srgbClr val="000000"/>
          </a:solidFill>
          <a:latin typeface="Arial" pitchFamily="18"/>
          <a:ea typeface="DejaVu Sans" pitchFamily="2"/>
          <a:cs typeface="Lohit Hindi" pitchFamily="2"/>
        </a:defRPr>
      </a:lvl3pPr>
      <a:lvl4pPr marL="1728000" marR="0" lvl="3" indent="-216000" rtl="0" hangingPunct="1">
        <a:lnSpc>
          <a:spcPct val="100000"/>
        </a:lnSpc>
        <a:spcBef>
          <a:spcPts val="0"/>
        </a:spcBef>
        <a:spcAft>
          <a:spcPts val="564"/>
        </a:spcAft>
        <a:buSzPct val="45000"/>
        <a:buFont typeface="StarSymbol"/>
        <a:buChar char="●"/>
        <a:tabLst/>
        <a:defRPr lang="pt-BR" sz="2000" b="0" i="0" u="none" strike="noStrike" kern="1200" spc="0" baseline="0">
          <a:solidFill>
            <a:srgbClr val="000000"/>
          </a:solidFill>
          <a:latin typeface="Arial" pitchFamily="18"/>
          <a:ea typeface="DejaVu Sans" pitchFamily="2"/>
          <a:cs typeface="Lohit Hindi" pitchFamily="2"/>
        </a:defRPr>
      </a:lvl4pPr>
      <a:lvl5pPr marL="2160000" marR="0" lvl="4" indent="-216000" rtl="0" hangingPunct="1">
        <a:lnSpc>
          <a:spcPct val="100000"/>
        </a:lnSpc>
        <a:spcBef>
          <a:spcPts val="0"/>
        </a:spcBef>
        <a:spcAft>
          <a:spcPts val="286"/>
        </a:spcAft>
        <a:buSzPct val="75000"/>
        <a:buFont typeface="StarSymbol"/>
        <a:buChar char="–"/>
        <a:tabLst/>
        <a:defRPr lang="pt-BR" sz="2000" b="0" i="0" u="none" strike="noStrike" kern="1200" spc="0" baseline="0">
          <a:solidFill>
            <a:srgbClr val="000000"/>
          </a:solidFill>
          <a:latin typeface="Arial" pitchFamily="18"/>
          <a:ea typeface="DejaVu Sans" pitchFamily="2"/>
          <a:cs typeface="Lohit Hindi" pitchFamily="2"/>
        </a:defRPr>
      </a:lvl5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503999" y="1768680"/>
            <a:ext cx="9072000" cy="498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pt-B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defPPr>
            <a:lvl1pPr marL="432000" marR="0" lvl="0" indent="-324000" algn="l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pt-B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pt-B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16"/>
                <a:ea typeface="DejaVu Sans"/>
                <a:cs typeface="Lohit Hindi"/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pt-BR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ctr" rtl="0" hangingPunct="0">
              <a:buNone/>
              <a:tabLst/>
              <a:defRPr lang="pt-BR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pt-BR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D543EEE-5CF0-4E7C-A87D-5369FF088626}" type="slidenum"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1">
        <a:tabLst/>
        <a:defRPr lang="pt-BR" sz="1800" b="0" i="0" u="none" strike="noStrike" kern="1200" spc="0">
          <a:ln>
            <a:noFill/>
          </a:ln>
          <a:solidFill>
            <a:srgbClr val="000000"/>
          </a:solidFill>
          <a:latin typeface="Calibri" pitchFamily="18"/>
        </a:defRPr>
      </a:lvl1pPr>
    </p:titleStyle>
    <p:bodyStyle>
      <a:lvl1pPr marL="0" marR="0" indent="0" algn="l" rtl="0" hangingPunct="0">
        <a:lnSpc>
          <a:spcPct val="100000"/>
        </a:lnSpc>
        <a:spcBef>
          <a:spcPts val="0"/>
        </a:spcBef>
        <a:spcAft>
          <a:spcPts val="1417"/>
        </a:spcAft>
        <a:tabLst/>
        <a:defRPr lang="pt-BR" sz="3200" b="0" i="0" u="none" strike="noStrike" kern="1200" spc="0">
          <a:ln>
            <a:noFill/>
          </a:ln>
          <a:solidFill>
            <a:srgbClr val="000000"/>
          </a:solidFill>
          <a:latin typeface="Arial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0560" y="2634840"/>
            <a:ext cx="6049440" cy="1175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  <a:tabLst/>
            </a:pPr>
            <a:r>
              <a:rPr lang="pt-BR" sz="66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F O R </a:t>
            </a:r>
            <a:r>
              <a:rPr lang="pt-BR" sz="6600" b="1" i="1" u="none" strike="noStrike" kern="1200" spc="0" baseline="0" dirty="0">
                <a:ln>
                  <a:noFill/>
                </a:ln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M U L 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694880" y="3636720"/>
            <a:ext cx="8485560" cy="1096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  <a:tabLst/>
            </a:pPr>
            <a:r>
              <a:rPr lang="pt-BR" sz="66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T R A N</a:t>
            </a:r>
            <a:r>
              <a:rPr lang="pt-BR" sz="6600" b="1" i="1" u="none" strike="noStrike" kern="1200" spc="0" baseline="0" dirty="0">
                <a:ln>
                  <a:noFill/>
                </a:ln>
                <a:solidFill>
                  <a:srgbClr val="579D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 </a:t>
            </a:r>
            <a:r>
              <a:rPr lang="pt-BR" sz="6600" b="1" i="1" u="none" strike="noStrike" kern="1200" spc="0" baseline="0" dirty="0">
                <a:ln>
                  <a:noFill/>
                </a:ln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S L A T O R</a:t>
            </a:r>
          </a:p>
        </p:txBody>
      </p:sp>
      <p:sp>
        <p:nvSpPr>
          <p:cNvPr id="4" name="Forma livre 3"/>
          <p:cNvSpPr/>
          <p:nvPr/>
        </p:nvSpPr>
        <p:spPr>
          <a:xfrm>
            <a:off x="302400" y="407880"/>
            <a:ext cx="9475560" cy="12124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Forma livre 4"/>
          <p:cNvSpPr/>
          <p:nvPr/>
        </p:nvSpPr>
        <p:spPr>
          <a:xfrm>
            <a:off x="327600" y="5949720"/>
            <a:ext cx="9475560" cy="121248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92160" y="5843257"/>
            <a:ext cx="6716520" cy="13117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Antônio André Cunha da Silva - 10088003301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Bárbara </a:t>
            </a:r>
            <a:r>
              <a:rPr lang="pt-BR" sz="2800" i="1" u="none" strike="noStrike" kern="1200" spc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Elen</a:t>
            </a:r>
            <a:r>
              <a:rPr lang="pt-BR" sz="28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Silva de Souza - 10088000301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07120" y="152575"/>
            <a:ext cx="6716520" cy="14861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Paradigmas de Linguagens de Programação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Professor: Rodrigo Quites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Entrada e Saída</a:t>
            </a: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pic>
        <p:nvPicPr>
          <p:cNvPr id="2050" name="Picture 2" descr="C:\Meus Documentos\Dropbox\PLP_Fortran\Imagens\re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2" y="2823837"/>
            <a:ext cx="5432425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46323" y="1547589"/>
            <a:ext cx="7416824" cy="137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100"/>
              </a:spcBef>
              <a:buFont typeface="Arial" pitchFamily="34" charset="0"/>
              <a:buChar char="•"/>
              <a:defRPr sz="1800"/>
            </a:pPr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Comando READ</a:t>
            </a:r>
          </a:p>
          <a:p>
            <a:pPr lvl="0">
              <a:spcBef>
                <a:spcPts val="1100"/>
              </a:spcBef>
              <a:defRPr sz="1800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Lê um dado inserido pelo usuário</a:t>
            </a:r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1932" y="4427909"/>
            <a:ext cx="7416824" cy="1095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100"/>
              </a:spcBef>
              <a:buFont typeface="Arial" pitchFamily="34" charset="0"/>
              <a:buChar char="•"/>
              <a:defRPr sz="1800"/>
            </a:pPr>
            <a:r>
              <a:rPr lang="pt-BR" sz="2800" b="1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Comando </a:t>
            </a:r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PRINT</a:t>
            </a:r>
          </a:p>
          <a:p>
            <a:pPr lvl="0">
              <a:spcBef>
                <a:spcPts val="1100"/>
              </a:spcBef>
              <a:defRPr sz="1800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Imprime um dado ou texto na </a:t>
            </a:r>
            <a:r>
              <a:rPr lang="pt-BR" sz="2800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tela</a:t>
            </a:r>
            <a:endParaRPr lang="pt-BR" sz="2800" dirty="0">
              <a:latin typeface="Gabriola" pitchFamily="82" charset="0"/>
            </a:endParaRPr>
          </a:p>
        </p:txBody>
      </p:sp>
      <p:pic>
        <p:nvPicPr>
          <p:cNvPr id="2051" name="Picture 3" descr="C:\Meus Documentos\Dropbox\PLP_Fortran\Imagens\pri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2" y="5857031"/>
            <a:ext cx="5529262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Sintaxe e Semântica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Tipos Primitivos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9" y="1492234"/>
            <a:ext cx="8772120" cy="55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Tipos Primitivos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Declaração Implícita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69800" y="1594080"/>
            <a:ext cx="9368280" cy="58679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No Fortran as variáveis podem não ser declaras de nenhum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tipo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Variáveis não declaradas assumem valores de acordo com a sua letra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inicial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Variáveis que comecem com as letras </a:t>
            </a: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i, j, k, l, m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e </a:t>
            </a: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n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são do tipo </a:t>
            </a:r>
            <a:r>
              <a:rPr lang="pt-BR" sz="2800" b="1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INTEGER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Variáveis que comecem com as demais letras são do tipo </a:t>
            </a:r>
            <a:r>
              <a:rPr lang="pt-BR" sz="2800" b="1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REAL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Para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desativar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esse recurso, usa-se a declaração </a:t>
            </a: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IMPLICIT NONE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A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declaração </a:t>
            </a: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IMPLICIT NONE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é extremamente recomendada.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endParaRPr lang="pt-BR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Declaração Implícita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75971" y="5868069"/>
            <a:ext cx="7528680" cy="788506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 b="1">
                <a:solidFill>
                  <a:srgbClr val="000000"/>
                </a:solidFill>
              </a:defRPr>
            </a:pPr>
            <a:r>
              <a:rPr lang="pt-BR" sz="3200" b="1" i="0" u="none" strike="noStrike" kern="120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MODULE </a:t>
            </a:r>
            <a:r>
              <a:rPr lang="pt-BR" sz="3200" b="1" i="0" u="none" strike="noStrike" kern="120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é </a:t>
            </a:r>
            <a:r>
              <a:rPr lang="pt-BR" sz="3200" b="1" i="0" u="none" strike="noStrike" kern="120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uma parte externa de código</a:t>
            </a:r>
          </a:p>
        </p:txBody>
      </p:sp>
      <p:pic>
        <p:nvPicPr>
          <p:cNvPr id="3074" name="Picture 2" descr="C:\Meus Documentos\Dropbox\PLP_Fortran\Imagens\mo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83" y="2339677"/>
            <a:ext cx="429745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75816" y="-108595"/>
            <a:ext cx="892899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Estrutura de um Programa Fortran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Recursos da Linguagem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62939" y="1692000"/>
            <a:ext cx="8943840" cy="4975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Verificação </a:t>
            </a: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de tipos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Matrizes e Vetores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Alocação Dinâmica de Matrizes e Vetores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Procedimentos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Tipos Derivados (Orientação a Objetos)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Extensão de Tipos Derivados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itchFamily="2" charset="2"/>
              <a:buChar char="v"/>
              <a:tabLst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Tratamento de Exceção</a:t>
            </a: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Recursos da Linguagem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Verificação de tipos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17359" y="1724760"/>
            <a:ext cx="8311679" cy="159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Não há verificação entre os tipos numéricos, somente há verificação entre tipos alfanuméricos e numéricos.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00819" y="3889360"/>
            <a:ext cx="3437279" cy="7027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Ex2</a:t>
            </a:r>
            <a:r>
              <a:rPr lang="pt-BR" sz="2800" b="1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: Erro de Compilação</a:t>
            </a:r>
            <a:endParaRPr lang="pt-BR" sz="2800" b="1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6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Verificação de Tipos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1026" name="Picture 2" descr="C:\Meus Documentos\Dropbox\PLP_Fortran\Imagens\casting_implici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8" y="4646884"/>
            <a:ext cx="4054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Meus Documentos\Dropbox\PLP_Fortran\Imagens\casting_implicit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815" y="4701653"/>
            <a:ext cx="4011612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78327" y="4006063"/>
            <a:ext cx="385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Gabriola" pitchFamily="82" charset="0"/>
              </a:rPr>
              <a:t>Ex1: </a:t>
            </a:r>
            <a:r>
              <a:rPr lang="pt-BR" sz="2800" b="1" dirty="0" err="1" smtClean="0">
                <a:latin typeface="Gabriola" pitchFamily="82" charset="0"/>
              </a:rPr>
              <a:t>Casting</a:t>
            </a:r>
            <a:r>
              <a:rPr lang="pt-BR" sz="2800" b="1" dirty="0" smtClean="0">
                <a:latin typeface="Gabriola" pitchFamily="82" charset="0"/>
              </a:rPr>
              <a:t> Implícito</a:t>
            </a:r>
            <a:endParaRPr lang="pt-BR" sz="2800" b="1" dirty="0">
              <a:latin typeface="Gabriola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Vetores e Matrizes</a:t>
            </a:r>
          </a:p>
        </p:txBody>
      </p:sp>
      <p:sp>
        <p:nvSpPr>
          <p:cNvPr id="3" name="CaixaDeTexto 3"/>
          <p:cNvSpPr txBox="1"/>
          <p:nvPr/>
        </p:nvSpPr>
        <p:spPr>
          <a:xfrm>
            <a:off x="573480" y="1393073"/>
            <a:ext cx="5976720" cy="7027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Ex1: Criação de vetores e matrizes</a:t>
            </a:r>
          </a:p>
        </p:txBody>
      </p:sp>
      <p:sp>
        <p:nvSpPr>
          <p:cNvPr id="4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8" name="CaixaDeTexto 3"/>
          <p:cNvSpPr txBox="1"/>
          <p:nvPr/>
        </p:nvSpPr>
        <p:spPr>
          <a:xfrm>
            <a:off x="575081" y="4517242"/>
            <a:ext cx="5976720" cy="7027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Ex1: Operações com seções de vetores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Vetores e Matrizes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2050" name="Picture 2" descr="C:\Meus Documentos\Dropbox\PLP_Fortran\Imagens\criacao_de_vetores_e_matriz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" y="2267669"/>
            <a:ext cx="65722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eus Documentos\Dropbox\PLP_Fortran\Imagens\operacoes_com_secoes_de_vetor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" y="5364013"/>
            <a:ext cx="3601135" cy="102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Alocação Dinâmica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" y="1705680"/>
            <a:ext cx="8699040" cy="221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Alocação Dinâmica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3074" name="Picture 2" descr="C:\Meus Documentos\Dropbox\PLP_Fortran\Imagens\alocacao_dinami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4283893"/>
            <a:ext cx="6337390" cy="214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Procedimentos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4098" name="Picture 2" descr="C:\Meus Documentos\Dropbox\PLP_Fortran\Imagens\subrout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2" y="2267669"/>
            <a:ext cx="8262341" cy="14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Meus Documentos\Dropbox\PLP_Fortran\Imagens\subrouti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63" y="4815565"/>
            <a:ext cx="4968553" cy="7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Procedimentos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5122" name="Picture 2" descr="C:\Meus Documentos\Dropbox\PLP_Fortran\Imagens\func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2" y="2123653"/>
            <a:ext cx="85534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Meus Documentos\Dropbox\PLP_Fortran\Imagens\funca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57" y="4931965"/>
            <a:ext cx="4032448" cy="83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6000" b="0" i="1" u="none" strike="noStrike" kern="120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490846" y="1188700"/>
            <a:ext cx="7886160" cy="6370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1. Histórico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2. Classe de problemas Indicados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3. Sintaxe e Semântica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4. Estrutura de um Programa Fortran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5. Recursos da Linguagem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6. Ambientes de Desenvolvimento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7. Material Disponível na Web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8. Exemplo Referenciado</a:t>
            </a:r>
          </a:p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9. Exemplo Original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92777" y="208744"/>
            <a:ext cx="5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hangingPunct="0"/>
            <a:r>
              <a:rPr lang="pt-BR" sz="6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58480" y="-108595"/>
            <a:ext cx="9586800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Tipos Derivados</a:t>
            </a:r>
            <a:r>
              <a:rPr lang="pt-BR" sz="6000" i="1" u="none" strike="noStrike" kern="1200" spc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– Orientação a Objetos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11267" name="Picture 3" descr="C:\Meus Documentos\Dropbox\PLP_Fortran\Imagens\declarando_tipo_pesso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1584431"/>
            <a:ext cx="4597400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Meus Documentos\Dropbox\PLP_Fortran\Imagens\inicializando_variav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5355703"/>
            <a:ext cx="6785907" cy="7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Meus Documentos\Dropbox\PLP_Fortran\Imagens\acessando_valor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6256927"/>
            <a:ext cx="7632848" cy="9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Meus Documentos\Dropbox\PLP_Fortran\Imagens\declarando_tipo_pesso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4567772"/>
            <a:ext cx="5256584" cy="6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Extensão</a:t>
            </a:r>
            <a:r>
              <a:rPr lang="pt-BR" sz="6000" i="1" u="none" strike="noStrike" kern="1200" spc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de </a:t>
            </a: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Tipos</a:t>
            </a:r>
            <a:r>
              <a:rPr lang="pt-BR" sz="6000" i="1" u="none" strike="noStrike" kern="1200" spc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Derivados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6146" name="Picture 2" descr="C:\Meus Documentos\Dropbox\PLP_Fortran\Imagens\extensao_de_tipos_derivad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2" y="1569707"/>
            <a:ext cx="565752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Tratamento de Exceções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7170" name="Picture 2" descr="C:\Meus Documentos\Dropbox\PLP_Fortran\Imagens\tratamento_de_excec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1407329"/>
            <a:ext cx="6462712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792000" y="1558440"/>
            <a:ext cx="8772120" cy="497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v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Livres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tabLst/>
              <a:defRPr sz="3200"/>
            </a:pPr>
            <a:r>
              <a:rPr lang="pt-BR" sz="32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Gfortran</a:t>
            </a: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(plataforma Linux)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G95, Force (plataforma Windows 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/>
            </a:pPr>
            <a:endParaRPr lang="pt-BR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v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Comerciais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Compaq Fortran (plataforma Windows)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Visual Intel Fortran (plataformas Windows e Linux)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Ambientes de Desenvolvimento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079" y="432720"/>
            <a:ext cx="9030240" cy="699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Exemplo Original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13080" y="2074319"/>
            <a:ext cx="8807399" cy="2881386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3200">
                <a:solidFill>
                  <a:srgbClr val="000000"/>
                </a:solidFill>
              </a:defRPr>
            </a:pPr>
            <a:r>
              <a:rPr lang="pt-BR" sz="32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Existe bastante material referente a Fortran 90/95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3200">
                <a:solidFill>
                  <a:srgbClr val="000000"/>
                </a:solidFill>
              </a:defRPr>
            </a:pPr>
            <a:endParaRPr lang="pt-BR" sz="3200" b="0" i="0" u="none" strike="noStrike" kern="120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3200">
                <a:solidFill>
                  <a:srgbClr val="000000"/>
                </a:solidFill>
              </a:defRPr>
            </a:pPr>
            <a:r>
              <a:rPr lang="pt-BR" sz="32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Há pouco material referente as versões mais modernas, principalmente a versão 2008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Material </a:t>
            </a:r>
            <a:r>
              <a:rPr lang="pt-BR" sz="6000" i="1" u="none" strike="noStrike" kern="1200" spc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Disponível na Web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079" y="432720"/>
            <a:ext cx="9030240" cy="699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Exemplo Original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01100" y="1340159"/>
            <a:ext cx="5101560" cy="701302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8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Calcular Área de um Círculo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Exemplo Referenciado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pic>
        <p:nvPicPr>
          <p:cNvPr id="8197" name="Picture 5" descr="C:\Meus Documentos\Dropbox\PLP_Fortran\Imagens\exemploreferenciado1corrigi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" y="2461214"/>
            <a:ext cx="8634304" cy="40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079" y="432720"/>
            <a:ext cx="9030240" cy="699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Exemplo Original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Exemplo Referenciado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01100" y="1340159"/>
            <a:ext cx="5101560" cy="701302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8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Calcular Área de um Círculo</a:t>
            </a:r>
          </a:p>
        </p:txBody>
      </p:sp>
      <p:pic>
        <p:nvPicPr>
          <p:cNvPr id="9218" name="Picture 2" descr="C:\Meus Documentos\Dropbox\PLP_Fortran\Imagens\exemplo_referenciad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0" y="2267669"/>
            <a:ext cx="929798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079" y="432720"/>
            <a:ext cx="9030240" cy="699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Exemplo Original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Exemplo Referenciado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01100" y="1340159"/>
            <a:ext cx="5101560" cy="701302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8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Calcular Área de um Círculo</a:t>
            </a:r>
          </a:p>
        </p:txBody>
      </p:sp>
      <p:pic>
        <p:nvPicPr>
          <p:cNvPr id="10242" name="Picture 2" descr="C:\Meus Documentos\Dropbox\PLP_Fortran\Imagens\exemplo_referenciado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1" y="2627709"/>
            <a:ext cx="9534525" cy="26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079" y="432720"/>
            <a:ext cx="9030240" cy="699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Exemplo Original</a:t>
            </a:r>
          </a:p>
        </p:txBody>
      </p:sp>
      <p:sp>
        <p:nvSpPr>
          <p:cNvPr id="3" name="CaixaDeTexto 3"/>
          <p:cNvSpPr txBox="1"/>
          <p:nvPr/>
        </p:nvSpPr>
        <p:spPr>
          <a:xfrm>
            <a:off x="25558" y="4427909"/>
            <a:ext cx="9845280" cy="7507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ctr" rtl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24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Um </a:t>
            </a: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jogo que simula o conceito de lançamento oblíquo. O algoritmo do programa consiste em fornecer a velocidade e ângulo correto para acertar um alvo que está a uma certa distância</a:t>
            </a:r>
            <a:r>
              <a:rPr lang="pt-BR" sz="24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17159" y="1864148"/>
            <a:ext cx="3862079" cy="24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36164" y="5234240"/>
            <a:ext cx="1116720" cy="14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143768" y="-108595"/>
            <a:ext cx="9701512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Exemplo Original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15707" y="131184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 sz="1800"/>
            </a:pPr>
            <a:r>
              <a:rPr lang="pt-BR" sz="2800" b="1" dirty="0"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Simulação de lançamento oblíquo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94424" y="6766908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/>
            </a:pPr>
            <a:r>
              <a:rPr lang="pt-BR" sz="20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Inspirado no jogo </a:t>
            </a:r>
            <a:r>
              <a:rPr lang="pt-BR" sz="2000" b="1" dirty="0" err="1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AngryBirds</a:t>
            </a:r>
            <a:endParaRPr lang="pt-BR" sz="2000" b="1" dirty="0"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3"/>
          <p:cNvSpPr/>
          <p:nvPr/>
        </p:nvSpPr>
        <p:spPr>
          <a:xfrm>
            <a:off x="258480" y="223200"/>
            <a:ext cx="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Forma livre 3"/>
          <p:cNvSpPr/>
          <p:nvPr/>
        </p:nvSpPr>
        <p:spPr>
          <a:xfrm>
            <a:off x="258480" y="6199200"/>
            <a:ext cx="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65597" y="899517"/>
            <a:ext cx="7572565" cy="5714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a livre 4"/>
          <p:cNvSpPr/>
          <p:nvPr/>
        </p:nvSpPr>
        <p:spPr>
          <a:xfrm>
            <a:off x="258480" y="22320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Forma livre 5"/>
          <p:cNvSpPr/>
          <p:nvPr/>
        </p:nvSpPr>
        <p:spPr>
          <a:xfrm>
            <a:off x="255720" y="6182302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/>
          <p:cNvSpPr txBox="1"/>
          <p:nvPr/>
        </p:nvSpPr>
        <p:spPr>
          <a:xfrm>
            <a:off x="495360" y="1932840"/>
            <a:ext cx="9173160" cy="42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v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No início da era dos computadores (nas décadas de 40 e 50 do século XX) os programadores eram forçados a codificar toda a informação em binário</a:t>
            </a:r>
            <a:r>
              <a:rPr lang="pt-BR" sz="32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v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Trabalho árduo e, obviamente, sujeito a erros frequentes</a:t>
            </a:r>
            <a:r>
              <a:rPr lang="pt-BR" sz="32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itchFamily="2" charset="2"/>
              <a:buChar char="v"/>
              <a:tabLst/>
              <a:defRPr sz="3200"/>
            </a:pPr>
            <a:r>
              <a:rPr lang="pt-BR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Fortran surge para libertar os programadores da codificação direta em binário.</a:t>
            </a:r>
          </a:p>
        </p:txBody>
      </p:sp>
      <p:sp>
        <p:nvSpPr>
          <p:cNvPr id="3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Histórico - Criação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1017" y="1705988"/>
            <a:ext cx="2909096" cy="54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3240113" y="1320730"/>
            <a:ext cx="6631448" cy="6195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v"/>
              <a:tabLst/>
              <a:defRPr sz="2200"/>
            </a:pPr>
            <a:r>
              <a:rPr lang="pt-BR" sz="2800" b="1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</a:t>
            </a: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John W. </a:t>
            </a:r>
            <a:r>
              <a:rPr lang="pt-BR" sz="2800" b="1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Backus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,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líder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do grupo que desenvolveu a linguagem Fortran na década de 50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v"/>
              <a:tabLst/>
              <a:defRPr sz="2200"/>
            </a:pP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A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linguagem foi desenvolvida nos laboratórios da IBM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v"/>
              <a:tabLst/>
              <a:defRPr sz="2200"/>
            </a:pP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foi a primeira linguagem de alto nível amplamente utilizada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v"/>
              <a:tabLst/>
              <a:defRPr sz="2200"/>
            </a:pP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revolucionou a forma como a computação era concebida, permitiu que a programação fosse muito mais natural e compreensível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.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itchFamily="2" charset="2"/>
              <a:buChar char="v"/>
              <a:tabLst/>
              <a:defRPr sz="2200"/>
            </a:pP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Criado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 o objetivo de traduzir equações científicas em códigos.</a:t>
            </a: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Histórico - Criação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Histórico - </a:t>
            </a:r>
            <a:r>
              <a:rPr lang="pt-BR" sz="60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Evolu</a:t>
            </a: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ção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4760" y="1691605"/>
            <a:ext cx="9586800" cy="48320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/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</a:t>
            </a:r>
            <a:r>
              <a:rPr lang="pt-BR" sz="2800" b="1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I </a:t>
            </a:r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(1957)</a:t>
            </a:r>
          </a:p>
          <a:p>
            <a:pPr lvl="0"/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</a:t>
            </a:r>
            <a:r>
              <a:rPr lang="pt-BR" sz="2800" b="1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IV </a:t>
            </a:r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ou FORTRAN 66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Primeira Versão Padronizada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Formato fixo</a:t>
            </a:r>
          </a:p>
          <a:p>
            <a:pPr lvl="0"/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77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Ampla disponibilidade de </a:t>
            </a:r>
            <a:r>
              <a:rPr lang="pt-BR" sz="2800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compiladores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Novas funcionalidades</a:t>
            </a:r>
            <a:endParaRPr lang="pt-BR" sz="2800" dirty="0"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Sub-rotinas, números complexos, real de dupla precisão</a:t>
            </a:r>
          </a:p>
          <a:p>
            <a:pPr marL="285840" lvl="0" indent="-285840">
              <a:buClr>
                <a:srgbClr val="000000"/>
              </a:buClr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Comandos IF-THEN-ELSE, WHILE DO, DO </a:t>
            </a:r>
            <a:r>
              <a:rPr lang="pt-BR" sz="2800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END</a:t>
            </a:r>
            <a:endParaRPr lang="pt-BR" sz="2800" b="1" dirty="0"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lvl="0"/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90/95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Formato Livre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Manipulação de Vetores e Matrizes</a:t>
            </a:r>
          </a:p>
          <a:p>
            <a:pPr lvl="0"/>
            <a:r>
              <a:rPr lang="pt-BR" sz="2800" b="1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2003/2008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 smtClean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Tratamento </a:t>
            </a: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de Exceções</a:t>
            </a:r>
          </a:p>
          <a:p>
            <a:pPr marL="285840" lvl="0" indent="-285840">
              <a:buSzPct val="100000"/>
              <a:buFont typeface="Arial" pitchFamily="34"/>
              <a:buChar char="•"/>
            </a:pPr>
            <a:r>
              <a:rPr lang="pt-BR" sz="2800" dirty="0"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Orientação a Objetos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8240" y="274680"/>
            <a:ext cx="9302400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4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Classes de Problemas Indicados</a:t>
            </a:r>
          </a:p>
        </p:txBody>
      </p:sp>
      <p:sp>
        <p:nvSpPr>
          <p:cNvPr id="3" name="CaixaDeTexto 5"/>
          <p:cNvSpPr txBox="1"/>
          <p:nvPr/>
        </p:nvSpPr>
        <p:spPr>
          <a:xfrm>
            <a:off x="204120" y="1141683"/>
            <a:ext cx="9141120" cy="40211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343080" marR="0" lvl="0" indent="-34308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Fortran é uma linguagem utilizada nas mais diversas áreas cientificas, tais como: Física, Química, Meteorologia, Estatística, Astronomia, Engenharia, entre </a:t>
            </a: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outras.</a:t>
            </a:r>
          </a:p>
          <a:p>
            <a:pPr marL="343080" marR="0" lvl="0" indent="-34308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pt-BR" sz="2800" b="0" i="0" u="none" strike="noStrike" kern="1200" spc="0" baseline="0" dirty="0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Serve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essencialmente para simulações de experimentos que envolvam operações matemáticas complexas: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0866" y="4536365"/>
            <a:ext cx="2227320" cy="1779480"/>
          </a:xfrm>
          <a:prstGeom prst="rect">
            <a:avLst/>
          </a:prstGeom>
          <a:noFill/>
          <a:ln w="0">
            <a:noFill/>
            <a:prstDash val="solid"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23944" y="4212900"/>
            <a:ext cx="2126880" cy="23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561840" y="4500000"/>
            <a:ext cx="2802960" cy="17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82874" y="6796168"/>
            <a:ext cx="252330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Trafego </a:t>
            </a:r>
            <a:r>
              <a:rPr lang="pt-BR" sz="1800" b="1" i="0" u="none" strike="noStrike" kern="1200" dirty="0" smtClean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Aéreo</a:t>
            </a:r>
            <a:endParaRPr lang="pt-BR" sz="1800" b="1" i="0" u="none" strike="noStrike" kern="1200" dirty="0">
              <a:ln>
                <a:noFill/>
              </a:ln>
              <a:solidFill>
                <a:srgbClr val="000000"/>
              </a:solidFill>
              <a:effectLst>
                <a:outerShdw dist="17961" dir="2700000">
                  <a:scrgbClr r="0" g="0" b="0"/>
                </a:outerShdw>
              </a:effectLst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437253" y="6796168"/>
            <a:ext cx="312522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1" i="0" u="none" strike="noStrike" kern="1200" dirty="0" smtClean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Previsão Meteorológica</a:t>
            </a:r>
            <a:endParaRPr lang="pt-BR" sz="1800" b="1" i="0" u="none" strike="noStrike" kern="1200" dirty="0">
              <a:ln>
                <a:noFill/>
              </a:ln>
              <a:solidFill>
                <a:srgbClr val="000000"/>
              </a:solidFill>
              <a:effectLst>
                <a:outerShdw dist="17961" dir="2700000">
                  <a:scrgbClr r="0" g="0" b="0"/>
                </a:outerShdw>
              </a:effectLst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03208" y="6796168"/>
            <a:ext cx="316835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1" i="0" u="none" strike="noStrike" kern="1200" dirty="0" smtClean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Lançamento </a:t>
            </a:r>
            <a:r>
              <a:rPr lang="pt-BR" sz="18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de Foguetes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08240" y="-108595"/>
            <a:ext cx="9302400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Classe de Problemas</a:t>
            </a:r>
            <a:r>
              <a:rPr lang="pt-BR" sz="6000" i="1" u="none" strike="noStrike" kern="1200" spc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 Indicados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8240" y="274680"/>
            <a:ext cx="9302400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4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Classes de Problemas Indicados</a:t>
            </a:r>
          </a:p>
        </p:txBody>
      </p:sp>
      <p:sp>
        <p:nvSpPr>
          <p:cNvPr id="3" name="CaixaDeTexto 5"/>
          <p:cNvSpPr txBox="1"/>
          <p:nvPr/>
        </p:nvSpPr>
        <p:spPr>
          <a:xfrm>
            <a:off x="287265" y="1486079"/>
            <a:ext cx="9599400" cy="1657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A abordagem de Fortran para esses tipos de problema são muito boas, por existir uma ampla biblioteca matemática disponível: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517480" y="6367320"/>
            <a:ext cx="4960440" cy="5547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200" b="1" i="0" u="none" strike="noStrike" kern="120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Arial" pitchFamily="18"/>
                <a:ea typeface="DejaVu Sans" pitchFamily="2"/>
                <a:cs typeface="Lohit Hindi" pitchFamily="2"/>
              </a:rPr>
              <a:t>Expressividade!</a:t>
            </a:r>
          </a:p>
        </p:txBody>
      </p:sp>
      <p:sp>
        <p:nvSpPr>
          <p:cNvPr id="5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5340" y="3112292"/>
            <a:ext cx="8784720" cy="3037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Bibliotecas Numéricas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Sintaxe e Semântica</a:t>
            </a:r>
          </a:p>
        </p:txBody>
      </p:sp>
      <p:sp>
        <p:nvSpPr>
          <p:cNvPr id="3" name="CaixaDeTexto 5"/>
          <p:cNvSpPr txBox="1"/>
          <p:nvPr/>
        </p:nvSpPr>
        <p:spPr>
          <a:xfrm>
            <a:off x="531000" y="1298880"/>
            <a:ext cx="9094319" cy="64783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Não é </a:t>
            </a:r>
            <a:r>
              <a:rPr lang="pt-BR" sz="2800" b="0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case-</a:t>
            </a:r>
            <a:r>
              <a:rPr lang="pt-BR" sz="2800" b="0" i="1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sensitive</a:t>
            </a:r>
            <a:endParaRPr lang="pt-BR" sz="2800" b="0" i="1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Não usa delimitador de fim de linha (ponto e vírgula, por exemplo)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Variáveis podem ter o mesmo nome de palavras-chaves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Declaração Implícita e Explicita de Variáveis</a:t>
            </a:r>
          </a:p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</a:pPr>
            <a:endParaRPr lang="pt-BR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v"/>
              <a:tabLst/>
            </a:pPr>
            <a:r>
              <a:rPr lang="pt-BR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Recomendações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Palavras-Chaves em letra maiúscula</a:t>
            </a:r>
          </a:p>
          <a:p>
            <a:pPr marL="457200" marR="0" lvl="0" indent="-4572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/>
            </a:pP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 Na declaração de variáveis utilizar o separado :: antes do nome da variável</a:t>
            </a:r>
          </a:p>
          <a:p>
            <a:pPr marR="0"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</a:pPr>
            <a:endParaRPr lang="pt-BR" sz="2800" b="0" i="0" u="none" strike="noStrike" kern="1200" spc="0" baseline="0" dirty="0" smtClean="0">
              <a:ln>
                <a:noFill/>
              </a:ln>
              <a:solidFill>
                <a:srgbClr val="00000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R="0"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</a:pPr>
            <a:r>
              <a:rPr lang="pt-BR" sz="2800" b="0" i="0" u="none" strike="noStrike" kern="1200" spc="0" baseline="0" dirty="0" err="1" smtClean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Ex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: </a:t>
            </a:r>
            <a:r>
              <a:rPr lang="pt-BR" sz="2800" b="0" i="0" u="none" strike="noStrike" kern="1200" spc="0" baseline="0" dirty="0">
                <a:ln>
                  <a:noFill/>
                </a:ln>
                <a:solidFill>
                  <a:srgbClr val="00008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REAL :: </a:t>
            </a:r>
            <a:r>
              <a:rPr lang="pt-BR" sz="2800" dirty="0" smtClean="0">
                <a:solidFill>
                  <a:srgbClr val="00008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real</a:t>
            </a:r>
            <a:endParaRPr lang="pt-BR" sz="2800" b="0" i="0" u="none" strike="noStrike" kern="1200" spc="0" baseline="0" dirty="0">
              <a:ln>
                <a:noFill/>
              </a:ln>
              <a:solidFill>
                <a:srgbClr val="000080"/>
              </a:solidFill>
              <a:latin typeface="Gabriola" pitchFamily="82" charset="0"/>
              <a:ea typeface="DejaVu Sans" pitchFamily="2"/>
              <a:cs typeface="Lohit Hindi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alibri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Sintaxe e Semântica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67200" y="247680"/>
            <a:ext cx="5935319" cy="75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pt-BR" sz="4000" b="1" i="0" u="none" strike="noStrike" kern="1200" spc="0" baseline="0">
                <a:ln>
                  <a:noFill/>
                </a:ln>
                <a:solidFill>
                  <a:srgbClr val="0084D1"/>
                </a:solidFill>
                <a:effectLst>
                  <a:outerShdw dist="17961" dir="2700000">
                    <a:scrgbClr r="0" g="0" b="0"/>
                  </a:outerShdw>
                </a:effectLst>
                <a:latin typeface="Bitstream Charter" pitchFamily="18"/>
                <a:ea typeface="DejaVu Sans" pitchFamily="2"/>
                <a:cs typeface="Lohit Hindi" pitchFamily="2"/>
              </a:rPr>
              <a:t>Estruturas de Controle</a:t>
            </a:r>
          </a:p>
        </p:txBody>
      </p:sp>
      <p:sp>
        <p:nvSpPr>
          <p:cNvPr id="3" name="CaixaDeTexto 4"/>
          <p:cNvSpPr txBox="1"/>
          <p:nvPr/>
        </p:nvSpPr>
        <p:spPr>
          <a:xfrm>
            <a:off x="3066660" y="1122963"/>
            <a:ext cx="3862079" cy="7027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80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Gabriola" pitchFamily="82" charset="0"/>
                <a:ea typeface="DejaVu Sans" pitchFamily="2"/>
                <a:cs typeface="Lohit Hindi" pitchFamily="2"/>
              </a:rPr>
              <a:t>Estruturas de Controle</a:t>
            </a:r>
          </a:p>
        </p:txBody>
      </p:sp>
      <p:sp>
        <p:nvSpPr>
          <p:cNvPr id="4" name="Forma livre 3"/>
          <p:cNvSpPr/>
          <p:nvPr/>
        </p:nvSpPr>
        <p:spPr>
          <a:xfrm>
            <a:off x="284760" y="210240"/>
            <a:ext cx="9586800" cy="10886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0084D1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0" name="CaixaDeTexto 4"/>
          <p:cNvSpPr txBox="1"/>
          <p:nvPr/>
        </p:nvSpPr>
        <p:spPr>
          <a:xfrm>
            <a:off x="1618559" y="5897682"/>
            <a:ext cx="7032600" cy="16619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COMANDO </a:t>
            </a:r>
            <a:r>
              <a:rPr lang="pt-BR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EXIT </a:t>
            </a: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(Sai do loop)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COMANDO </a:t>
            </a:r>
            <a:r>
              <a:rPr lang="pt-BR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CYCLE </a:t>
            </a: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(Continua do inicio do loop)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effectLst>
                  <a:outerShdw dist="17961" dir="2700000">
                    <a:scrgbClr r="0" g="0" b="0"/>
                  </a:outerShdw>
                </a:effectLst>
              </a:defRPr>
            </a:pPr>
            <a:r>
              <a:rPr lang="pt-BR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COMANDO </a:t>
            </a:r>
            <a:r>
              <a:rPr lang="pt-BR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GOTO</a:t>
            </a:r>
          </a:p>
        </p:txBody>
      </p:sp>
      <p:pic>
        <p:nvPicPr>
          <p:cNvPr id="1026" name="Picture 2" descr="C:\Meus Documentos\Dropbox\PLP_Fortran\Imagens\do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5" y="1925584"/>
            <a:ext cx="2468884" cy="92685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Meus Documentos\Dropbox\PLP_Fortran\Imagens\do_while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24" y="1925584"/>
            <a:ext cx="3354980" cy="94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Meus Documentos\Dropbox\PLP_Fortran\Imagens\select_case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5" y="3491805"/>
            <a:ext cx="381436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Meus Documentos\Dropbox\PLP_Fortran\Imagens\if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24" y="3491805"/>
            <a:ext cx="31813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254298" y="-108595"/>
            <a:ext cx="5935319" cy="1201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1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000" i="1" u="none" strike="noStrike" kern="1200" spc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  <a:ea typeface="DejaVu Sans" pitchFamily="2"/>
                <a:cs typeface="Lohit Hindi" pitchFamily="2"/>
              </a:rPr>
              <a:t>Sintaxe e Semântica</a:t>
            </a:r>
            <a:endParaRPr lang="pt-BR" sz="6000" i="1" u="none" strike="noStrike" kern="1200" spc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  <a:ea typeface="DejaVu Sans" pitchFamily="2"/>
              <a:cs typeface="Lohit Hind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drã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drã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818</Words>
  <Application>Microsoft Office PowerPoint</Application>
  <PresentationFormat>Personalizar</PresentationFormat>
  <Paragraphs>141</Paragraphs>
  <Slides>29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1" baseType="lpstr">
      <vt:lpstr>Padrão</vt:lpstr>
      <vt:lpstr>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</dc:creator>
  <cp:lastModifiedBy>Babi</cp:lastModifiedBy>
  <cp:revision>48</cp:revision>
  <dcterms:created xsi:type="dcterms:W3CDTF">2011-05-26T23:14:25Z</dcterms:created>
  <dcterms:modified xsi:type="dcterms:W3CDTF">2011-06-08T20:50:58Z</dcterms:modified>
</cp:coreProperties>
</file>